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4" r:id="rId9"/>
    <p:sldId id="283" r:id="rId10"/>
    <p:sldId id="265" r:id="rId11"/>
    <p:sldId id="266" r:id="rId12"/>
    <p:sldId id="284" r:id="rId13"/>
    <p:sldId id="267" r:id="rId14"/>
    <p:sldId id="285" r:id="rId15"/>
    <p:sldId id="268" r:id="rId16"/>
    <p:sldId id="269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6" r:id="rId27"/>
    <p:sldId id="287" r:id="rId28"/>
    <p:sldId id="282" r:id="rId29"/>
    <p:sldId id="288" r:id="rId30"/>
    <p:sldId id="289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929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45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994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430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103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41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388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42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448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488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928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2/10/2025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323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289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picsvg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tinkercad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scratch.mit.edu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picsvg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9E149A-AAA4-4282-878D-1BD06D181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468" y="3062796"/>
            <a:ext cx="11443063" cy="1404716"/>
          </a:xfrm>
        </p:spPr>
        <p:txBody>
          <a:bodyPr>
            <a:noAutofit/>
          </a:bodyPr>
          <a:lstStyle/>
          <a:p>
            <a:pPr algn="ctr"/>
            <a:r>
              <a:rPr lang="ru-RU" sz="3200" b="1" cap="all" dirty="0"/>
              <a:t>мастер-класс «</a:t>
            </a:r>
            <a:r>
              <a:rPr lang="ru-RU" sz="3200" b="1" cap="all"/>
              <a:t>создание </a:t>
            </a:r>
            <a:r>
              <a:rPr lang="ru-RU" sz="3200" b="1" cap="all" smtClean="0"/>
              <a:t>елочной </a:t>
            </a:r>
            <a:r>
              <a:rPr lang="ru-RU" sz="3200" b="1" cap="all" dirty="0"/>
              <a:t>игрушки</a:t>
            </a:r>
            <a:br>
              <a:rPr lang="ru-RU" sz="3200" b="1" cap="all" dirty="0"/>
            </a:br>
            <a:r>
              <a:rPr lang="ru-RU" sz="3200" b="1" cap="all" dirty="0"/>
              <a:t>при помощи программирования на языке </a:t>
            </a:r>
            <a:r>
              <a:rPr lang="ru-RU" sz="3200" b="1" cap="all" dirty="0" err="1"/>
              <a:t>Scratch</a:t>
            </a:r>
            <a:r>
              <a:rPr lang="ru-RU" sz="3200" b="1" cap="all" dirty="0"/>
              <a:t/>
            </a:r>
            <a:br>
              <a:rPr lang="ru-RU" sz="3200" b="1" cap="all" dirty="0"/>
            </a:br>
            <a:r>
              <a:rPr lang="ru-RU" sz="3200" b="1" cap="all" dirty="0"/>
              <a:t>и 3</a:t>
            </a:r>
            <a:r>
              <a:rPr lang="en-US" sz="3200" b="1" cap="all" dirty="0"/>
              <a:t>D-</a:t>
            </a:r>
            <a:r>
              <a:rPr lang="ru-RU" sz="3200" b="1" cap="all" dirty="0"/>
              <a:t>моделирования в программе </a:t>
            </a:r>
            <a:r>
              <a:rPr lang="ru-RU" sz="3200" b="1" cap="all" dirty="0" err="1"/>
              <a:t>TinkerCad</a:t>
            </a:r>
            <a:r>
              <a:rPr lang="ru-RU" sz="3200" b="1" cap="all" dirty="0"/>
              <a:t>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60BFCCF-A2BE-4D68-B928-C664D8C195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54" y="5441421"/>
            <a:ext cx="5237825" cy="95938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585858"/>
                </a:solidFill>
              </a:rPr>
              <a:t>Педагог дополнительного образования</a:t>
            </a:r>
          </a:p>
          <a:p>
            <a:r>
              <a:rPr lang="ru-RU" sz="2400" b="1" dirty="0">
                <a:solidFill>
                  <a:srgbClr val="585858"/>
                </a:solidFill>
              </a:rPr>
              <a:t>Лунин Игорь Александрович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F4EDFB-3404-4DC9-A19C-C1E8FFF2D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089" y="0"/>
            <a:ext cx="4712910" cy="26510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AA18689-09D0-4FE6-8DEA-A428B3402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0"/>
            <a:ext cx="4712910" cy="265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68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934" y="1466876"/>
            <a:ext cx="4463354" cy="493777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585858"/>
                </a:solidFill>
              </a:rPr>
              <a:t>Сколько лучиков у обычной снежинки?</a:t>
            </a:r>
          </a:p>
          <a:p>
            <a:r>
              <a:rPr lang="ru-RU" sz="2800" dirty="0">
                <a:solidFill>
                  <a:srgbClr val="585858"/>
                </a:solidFill>
              </a:rPr>
              <a:t>Для своей снежинки мы создадим столько лучиков, сколько захочется.</a:t>
            </a:r>
          </a:p>
          <a:p>
            <a:r>
              <a:rPr lang="ru-RU" sz="2800" dirty="0">
                <a:solidFill>
                  <a:srgbClr val="585858"/>
                </a:solidFill>
              </a:rPr>
              <a:t>Вам необходимо зайти в раздел «Переменные» и добавить блок «Задать моя переменная значение».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3100252" y="267728"/>
            <a:ext cx="5991497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ПРОГРАММИРУЕМ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958ACD-D913-459B-A230-210C23277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7716" y="1466876"/>
            <a:ext cx="7304284" cy="444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059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945" y="2702003"/>
            <a:ext cx="4392327" cy="1453995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Вместо нуля, напишите сколько лучей будет у вашей снежинки.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3100252" y="267728"/>
            <a:ext cx="5991497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ПРОГРАММИРУЕМ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0694B9-369F-4C7E-96FB-E21EE6F85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095" y="1713086"/>
            <a:ext cx="6761905" cy="4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965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478" y="2405225"/>
            <a:ext cx="4028341" cy="204755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Добавите дополнительное расширение для рисования «Перо».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3100252" y="267728"/>
            <a:ext cx="5991497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ПРОГРАММИРУЕМ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7C3743F-CAFA-49FD-AC4B-14BAA50B0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134" y="1018669"/>
            <a:ext cx="6261866" cy="277311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50A83C3-D25A-41EE-9E1D-83BAD2142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910" y="3983442"/>
            <a:ext cx="6670089" cy="287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89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945" y="2541281"/>
            <a:ext cx="4037219" cy="1775437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Напишите программу и запустите её, нажав на зеленый флажок в правом верхнем углу.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3100252" y="267728"/>
            <a:ext cx="5991497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ПРОГРАММИРУЕМ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8AC8F1-5800-4F69-BB23-E149F4197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9163" y="1311635"/>
            <a:ext cx="6652836" cy="46961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48BA69-74E5-41D3-9595-0D9C32806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9163" y="6221838"/>
            <a:ext cx="6652837" cy="48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021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824" y="2931899"/>
            <a:ext cx="3503460" cy="99420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Правда красиво получилось?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3100252" y="267728"/>
            <a:ext cx="5991497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ПРОГРАММИРУЕМ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CA4DA9-A297-4ED5-BE1F-214469153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632" y="1225118"/>
            <a:ext cx="6737368" cy="563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20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946" y="2732314"/>
            <a:ext cx="4391734" cy="139337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Немного изменим программу, чтобы с ней было удобно работать.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2264230" y="267728"/>
            <a:ext cx="7663541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ФИНАЛЬНАЯ ПРОГРАММА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09008E-C49C-4E7E-A45E-5463838A0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278" y="1097552"/>
            <a:ext cx="6696722" cy="575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46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5" y="1611091"/>
            <a:ext cx="4252395" cy="472004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Поменяйте количество лучиков в программе.</a:t>
            </a:r>
          </a:p>
          <a:p>
            <a:pPr marL="0" indent="0">
              <a:buNone/>
            </a:pPr>
            <a:endParaRPr lang="ru-RU" sz="3200" dirty="0">
              <a:solidFill>
                <a:srgbClr val="585858"/>
              </a:solidFill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Поменяйте центр костюма.</a:t>
            </a:r>
          </a:p>
          <a:p>
            <a:pPr marL="0" indent="0">
              <a:buNone/>
            </a:pPr>
            <a:endParaRPr lang="ru-RU" sz="3200" dirty="0">
              <a:solidFill>
                <a:srgbClr val="585858"/>
              </a:solidFill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Нарисуйте несколько костюмов и выберете самую красивую снежинку.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008BBC-AB3F-4830-9699-B24C37375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641" y="267728"/>
            <a:ext cx="9570719" cy="829824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ЭКСПЕРЕМЕНТЫ СО СНЕЖИНКОЙ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AF3637-BE18-44FE-9E48-32F6B412F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650" y="2360082"/>
            <a:ext cx="6288350" cy="44979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C4508DB-E2B5-43F3-A5F6-BD69947A4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650" y="1097552"/>
            <a:ext cx="6288350" cy="114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583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945" y="1374852"/>
            <a:ext cx="4454472" cy="4904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Теперь необходимо сохранить получившуюся картинку.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Нажмите правой кнопкой мыши на снежинку и выберете из контекстного меню пункт «Сохранить изображение как…» (или сделать скриншот экрана).</a:t>
            </a:r>
          </a:p>
          <a:p>
            <a:pPr marL="0" indent="0">
              <a:buNone/>
            </a:pPr>
            <a:endParaRPr lang="ru-RU" sz="3200" dirty="0">
              <a:solidFill>
                <a:srgbClr val="585858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583475" y="267728"/>
            <a:ext cx="11025051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ПОДГОТОВКА К 3</a:t>
            </a:r>
            <a:r>
              <a:rPr lang="en-US" b="1" dirty="0"/>
              <a:t>D</a:t>
            </a:r>
            <a:r>
              <a:rPr lang="ru-RU" b="1" dirty="0"/>
              <a:t>-МОДЕЛИРОВАНИЮ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42AAD61-D3F4-4ADF-AB6B-F125BC003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5333" y="1358359"/>
            <a:ext cx="6666667" cy="4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61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946" y="1360907"/>
            <a:ext cx="4391734" cy="522936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Перейдите на сайт </a:t>
            </a:r>
            <a:r>
              <a:rPr lang="en-US" sz="3200" dirty="0">
                <a:solidFill>
                  <a:srgbClr val="585858"/>
                </a:solidFill>
                <a:hlinkClick r:id="rId2"/>
              </a:rPr>
              <a:t>https://picsvg.com/</a:t>
            </a:r>
            <a:r>
              <a:rPr lang="ru-RU" sz="3200" dirty="0">
                <a:solidFill>
                  <a:srgbClr val="585858"/>
                </a:solidFill>
              </a:rPr>
              <a:t> и нажмите кнопку:</a:t>
            </a:r>
          </a:p>
          <a:p>
            <a:pPr marL="0" indent="0">
              <a:buNone/>
            </a:pPr>
            <a:endParaRPr lang="ru-RU" sz="3200" dirty="0">
              <a:solidFill>
                <a:srgbClr val="585858"/>
              </a:solidFill>
            </a:endParaRPr>
          </a:p>
          <a:p>
            <a:pPr marL="0" indent="0">
              <a:buNone/>
            </a:pPr>
            <a:endParaRPr lang="ru-RU" sz="3200" dirty="0">
              <a:solidFill>
                <a:srgbClr val="585858"/>
              </a:solidFill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Выберете скаченное изображение и настройте параметры.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Нажмите «</a:t>
            </a:r>
            <a:r>
              <a:rPr lang="en-US" sz="3200" dirty="0">
                <a:solidFill>
                  <a:srgbClr val="585858"/>
                </a:solidFill>
              </a:rPr>
              <a:t>DOWNLOAD SVG</a:t>
            </a:r>
            <a:r>
              <a:rPr lang="ru-RU" sz="3200" dirty="0">
                <a:solidFill>
                  <a:srgbClr val="585858"/>
                </a:solidFill>
              </a:rPr>
              <a:t>» и сохраните полученный файл.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583475" y="267728"/>
            <a:ext cx="11025051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ПОДГОТОВКА К 3</a:t>
            </a:r>
            <a:r>
              <a:rPr lang="en-US" b="1" dirty="0"/>
              <a:t>D</a:t>
            </a:r>
            <a:r>
              <a:rPr lang="ru-RU" b="1" dirty="0"/>
              <a:t>-МОДЕЛИРОВАНИЮ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5E04020-90FE-4F91-8DF2-898CC9386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38" y="2535556"/>
            <a:ext cx="2714286" cy="9523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72405F7-6C1A-4719-9DB7-781FFEBE4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1517" y="1535836"/>
            <a:ext cx="7400483" cy="451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54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798" y="2555365"/>
            <a:ext cx="4489980" cy="1747271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585858"/>
                </a:solidFill>
              </a:rPr>
              <a:t>Зайдите на сайт</a:t>
            </a:r>
            <a:br>
              <a:rPr lang="ru-RU" sz="2800" dirty="0">
                <a:solidFill>
                  <a:srgbClr val="585858"/>
                </a:solidFill>
              </a:rPr>
            </a:br>
            <a:r>
              <a:rPr lang="en-US" sz="2800" dirty="0">
                <a:solidFill>
                  <a:srgbClr val="585858"/>
                </a:solidFill>
                <a:hlinkClick r:id="rId2"/>
              </a:rPr>
              <a:t>https://www.tinkercad.com/</a:t>
            </a:r>
            <a:endParaRPr lang="ru-RU" sz="2800" dirty="0">
              <a:solidFill>
                <a:srgbClr val="585858"/>
              </a:solidFill>
            </a:endParaRPr>
          </a:p>
          <a:p>
            <a:r>
              <a:rPr lang="ru-RU" sz="2800" dirty="0">
                <a:solidFill>
                  <a:srgbClr val="585858"/>
                </a:solidFill>
              </a:rPr>
              <a:t>Нажмите на кнопку</a:t>
            </a:r>
            <a:br>
              <a:rPr lang="ru-RU" sz="2800" dirty="0">
                <a:solidFill>
                  <a:srgbClr val="585858"/>
                </a:solidFill>
              </a:rPr>
            </a:br>
            <a:r>
              <a:rPr lang="ru-RU" sz="2800" dirty="0">
                <a:solidFill>
                  <a:srgbClr val="585858"/>
                </a:solidFill>
              </a:rPr>
              <a:t>«Создать новый проект».</a:t>
            </a:r>
          </a:p>
          <a:p>
            <a:endParaRPr lang="ru-RU" sz="2800" dirty="0">
              <a:solidFill>
                <a:srgbClr val="585858"/>
              </a:solidFill>
            </a:endParaRPr>
          </a:p>
          <a:p>
            <a:endParaRPr lang="ru-RU" sz="2800" dirty="0">
              <a:solidFill>
                <a:srgbClr val="585858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2264230" y="267728"/>
            <a:ext cx="7663541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</a:t>
            </a:r>
            <a:r>
              <a:rPr lang="en-US" b="1" dirty="0"/>
              <a:t>D-</a:t>
            </a:r>
            <a:r>
              <a:rPr lang="ru-RU" b="1" dirty="0"/>
              <a:t>МОДЕЛИРОВАНИЕ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AD2815-745E-42B5-B86D-06E77F6FD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8667" y="1910430"/>
            <a:ext cx="7333333" cy="3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3D0FB9-10AB-48DA-8038-A72971672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846" y="267728"/>
            <a:ext cx="3984308" cy="829824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ПОДГОТОВКА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604" y="2545080"/>
            <a:ext cx="4774910" cy="1767840"/>
          </a:xfrm>
        </p:spPr>
        <p:txBody>
          <a:bodyPr>
            <a:normAutofit fontScale="92500"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Откройте официальный сайт </a:t>
            </a:r>
            <a:r>
              <a:rPr lang="en-US" sz="3200" dirty="0">
                <a:solidFill>
                  <a:srgbClr val="585858"/>
                </a:solidFill>
                <a:hlinkClick r:id="rId2"/>
              </a:rPr>
              <a:t>https://scratch.mit.edu/</a:t>
            </a:r>
            <a:r>
              <a:rPr lang="ru-RU" sz="3200" dirty="0">
                <a:solidFill>
                  <a:srgbClr val="585858"/>
                </a:solidFill>
              </a:rPr>
              <a:t> и нажмите на кнопку «Начни создавать».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21985C-91F7-42F5-A5A6-EB89CC641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4514" y="1759267"/>
            <a:ext cx="7105550" cy="369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44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229" y="2420795"/>
            <a:ext cx="4527612" cy="201641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Нажмите кнопку «Импорт» и откройте файл, который скачали с сайта </a:t>
            </a:r>
            <a:r>
              <a:rPr lang="en-US" sz="3200" dirty="0">
                <a:solidFill>
                  <a:srgbClr val="585858"/>
                </a:solidFill>
                <a:hlinkClick r:id="rId2"/>
              </a:rPr>
              <a:t>https://picsvg.com/</a:t>
            </a:r>
            <a:r>
              <a:rPr lang="en-US" sz="3200" dirty="0">
                <a:solidFill>
                  <a:srgbClr val="585858"/>
                </a:solidFill>
              </a:rPr>
              <a:t> </a:t>
            </a:r>
            <a:endParaRPr lang="ru-RU" sz="3200" dirty="0">
              <a:solidFill>
                <a:srgbClr val="585858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2264230" y="267728"/>
            <a:ext cx="7663541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</a:t>
            </a:r>
            <a:r>
              <a:rPr lang="en-US" b="1" dirty="0"/>
              <a:t>D-</a:t>
            </a:r>
            <a:r>
              <a:rPr lang="ru-RU" b="1" dirty="0"/>
              <a:t>МОДЕЛИРОВАНИЕ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A42524-2740-4197-B677-85D3F2B83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927" y="1198680"/>
            <a:ext cx="6547073" cy="13750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9CB96D-7E5B-4BD3-BB94-C581B83DF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4927" y="2730498"/>
            <a:ext cx="6547073" cy="412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74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45" y="2749269"/>
            <a:ext cx="4498858" cy="135946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Установите подходящий размер снежинки и поменяйте её цвет.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2264230" y="267728"/>
            <a:ext cx="7663541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</a:t>
            </a:r>
            <a:r>
              <a:rPr lang="en-US" b="1" dirty="0"/>
              <a:t>D-</a:t>
            </a:r>
            <a:r>
              <a:rPr lang="ru-RU" b="1" dirty="0"/>
              <a:t>МОДЕЛИРОВАНИЕ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4F3325-146D-4103-9198-2F78F4BC6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042" y="1482571"/>
            <a:ext cx="7409958" cy="454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34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09270"/>
            <a:ext cx="4125998" cy="478100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585858"/>
                </a:solidFill>
              </a:rPr>
              <a:t>Чего не хватает, чтобы превратить снежинку в ёлочную игрушку?</a:t>
            </a:r>
          </a:p>
          <a:p>
            <a:r>
              <a:rPr lang="ru-RU" sz="2800" dirty="0">
                <a:solidFill>
                  <a:srgbClr val="585858"/>
                </a:solidFill>
              </a:rPr>
              <a:t>Давайте добавим ей колечко.</a:t>
            </a:r>
          </a:p>
          <a:p>
            <a:r>
              <a:rPr lang="ru-RU" sz="2800" dirty="0">
                <a:solidFill>
                  <a:srgbClr val="585858"/>
                </a:solidFill>
              </a:rPr>
              <a:t>Выбираем фигуру «Тор» и ставим её так, чтобы она качалась снежинки.</a:t>
            </a:r>
          </a:p>
          <a:p>
            <a:r>
              <a:rPr lang="ru-RU" sz="2800" dirty="0">
                <a:solidFill>
                  <a:srgbClr val="585858"/>
                </a:solidFill>
              </a:rPr>
              <a:t>Настраиваем параметры (цвет, размер и высоту)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2264230" y="267728"/>
            <a:ext cx="7663541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</a:t>
            </a:r>
            <a:r>
              <a:rPr lang="en-US" b="1" dirty="0"/>
              <a:t>D-</a:t>
            </a:r>
            <a:r>
              <a:rPr lang="ru-RU" b="1" dirty="0"/>
              <a:t>МОДЕЛИРОВАНИЕ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2DB81F-1041-445B-B4D8-1F68E4A5B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362" y="1809270"/>
            <a:ext cx="8100638" cy="421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010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718" y="2179268"/>
            <a:ext cx="3728622" cy="32293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585858"/>
                </a:solidFill>
              </a:rPr>
              <a:t>Вы также можете добавить дополнительные элементы, например добавить свое имя.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585858"/>
                </a:solidFill>
              </a:rPr>
              <a:t>Для этого используем фигуру «Параллелепипед».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1389017" y="0"/>
            <a:ext cx="9413966" cy="1637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</a:t>
            </a:r>
            <a:r>
              <a:rPr lang="en-US" b="1" dirty="0"/>
              <a:t>D-</a:t>
            </a:r>
            <a:r>
              <a:rPr lang="ru-RU" b="1" dirty="0"/>
              <a:t>МОДЕЛИРОВАНИЕ</a:t>
            </a:r>
          </a:p>
          <a:p>
            <a:pPr algn="ctr"/>
            <a:r>
              <a:rPr lang="ru-RU" b="1" dirty="0"/>
              <a:t>(ДОПОЛНИТЕЛЬНЫЕ ЭЛЕМЕНТЫ)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5AF848-9932-4C5F-8A9A-66FC45538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685" y="2179268"/>
            <a:ext cx="8039315" cy="385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76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427" y="2826836"/>
            <a:ext cx="3548950" cy="16372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585858"/>
                </a:solidFill>
              </a:rPr>
              <a:t>Зададим высоту 5 мм. Затем растянем его и присоединим к снежинке.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1389017" y="0"/>
            <a:ext cx="9413966" cy="1637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</a:t>
            </a:r>
            <a:r>
              <a:rPr lang="en-US" b="1" dirty="0"/>
              <a:t>D-</a:t>
            </a:r>
            <a:r>
              <a:rPr lang="ru-RU" b="1" dirty="0"/>
              <a:t>МОДЕЛИРОВАНИЕ</a:t>
            </a:r>
          </a:p>
          <a:p>
            <a:pPr algn="ctr"/>
            <a:r>
              <a:rPr lang="ru-RU" b="1" dirty="0"/>
              <a:t>(ДОПОЛНИТЕЛЬНЫЕ ЭЛЕМЕНТЫ)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65857F-AAE8-4755-8F09-75AB27E10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195" y="1750534"/>
            <a:ext cx="8214805" cy="510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913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665" y="2919349"/>
            <a:ext cx="2920754" cy="1019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Добавим блок «Текст».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1389017" y="0"/>
            <a:ext cx="9413966" cy="1637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</a:t>
            </a:r>
            <a:r>
              <a:rPr lang="en-US" b="1" dirty="0"/>
              <a:t>D-</a:t>
            </a:r>
            <a:r>
              <a:rPr lang="ru-RU" b="1" dirty="0"/>
              <a:t>МОДЕЛИРОВАНИЕ</a:t>
            </a:r>
          </a:p>
          <a:p>
            <a:pPr algn="ctr"/>
            <a:r>
              <a:rPr lang="ru-RU" b="1" dirty="0"/>
              <a:t>(ДОПОЛНИТЕЛЬНЫЕ ЭЛЕМЕНТЫ)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1B2DB9-EC5F-4687-B250-FA8967529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383" y="1767920"/>
            <a:ext cx="8010617" cy="509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310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838" y="2472950"/>
            <a:ext cx="4001709" cy="32709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Напишем свое имя и изменим цвет текста.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Затем совместим его с пластинкой, так чтобы он немного выступал вверх.</a:t>
            </a:r>
          </a:p>
          <a:p>
            <a:pPr marL="0" indent="0">
              <a:buNone/>
            </a:pPr>
            <a:endParaRPr lang="ru-RU" sz="3200" dirty="0">
              <a:solidFill>
                <a:srgbClr val="585858"/>
              </a:solidFill>
            </a:endParaRPr>
          </a:p>
          <a:p>
            <a:pPr marL="0" indent="0">
              <a:buNone/>
            </a:pPr>
            <a:endParaRPr lang="ru-RU" sz="3200" dirty="0">
              <a:solidFill>
                <a:srgbClr val="585858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1389017" y="0"/>
            <a:ext cx="9413966" cy="1637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</a:t>
            </a:r>
            <a:r>
              <a:rPr lang="en-US" b="1" dirty="0"/>
              <a:t>D-</a:t>
            </a:r>
            <a:r>
              <a:rPr lang="ru-RU" b="1" dirty="0"/>
              <a:t>МОДЕЛИРОВАНИЕ</a:t>
            </a:r>
          </a:p>
          <a:p>
            <a:pPr algn="ctr"/>
            <a:r>
              <a:rPr lang="ru-RU" b="1" dirty="0"/>
              <a:t>(ДОПОЛНИТЕЛЬНЫЕ ЭЛЕМЕНТЫ)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EE91E5-EC06-4AC5-8754-5207D86F2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458" y="1637212"/>
            <a:ext cx="7359521" cy="522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7818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838" y="2721266"/>
            <a:ext cx="3895177" cy="17885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585858"/>
                </a:solidFill>
              </a:rPr>
              <a:t>Готово! Вот такая </a:t>
            </a:r>
            <a:br>
              <a:rPr lang="ru-RU" sz="3200" dirty="0">
                <a:solidFill>
                  <a:srgbClr val="585858"/>
                </a:solidFill>
              </a:rPr>
            </a:br>
            <a:r>
              <a:rPr lang="ru-RU" sz="3200" dirty="0">
                <a:solidFill>
                  <a:srgbClr val="585858"/>
                </a:solidFill>
              </a:rPr>
              <a:t>3</a:t>
            </a:r>
            <a:r>
              <a:rPr lang="en-US" sz="3200" dirty="0">
                <a:solidFill>
                  <a:srgbClr val="585858"/>
                </a:solidFill>
              </a:rPr>
              <a:t>D-</a:t>
            </a:r>
            <a:r>
              <a:rPr lang="ru-RU" sz="3200" dirty="0">
                <a:solidFill>
                  <a:srgbClr val="585858"/>
                </a:solidFill>
              </a:rPr>
              <a:t>модель снежинки у нас получилась.</a:t>
            </a:r>
          </a:p>
          <a:p>
            <a:pPr marL="0" indent="0">
              <a:buNone/>
            </a:pPr>
            <a:endParaRPr lang="ru-RU" sz="3200" dirty="0">
              <a:solidFill>
                <a:srgbClr val="585858"/>
              </a:solidFill>
            </a:endParaRPr>
          </a:p>
          <a:p>
            <a:pPr marL="0" indent="0">
              <a:buNone/>
            </a:pPr>
            <a:endParaRPr lang="ru-RU" sz="3200" dirty="0">
              <a:solidFill>
                <a:srgbClr val="585858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1389017" y="0"/>
            <a:ext cx="9413966" cy="1637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3</a:t>
            </a:r>
            <a:r>
              <a:rPr lang="en-US" b="1" dirty="0"/>
              <a:t>D-</a:t>
            </a:r>
            <a:r>
              <a:rPr lang="ru-RU" b="1" dirty="0"/>
              <a:t>МОДЕЛИРОВАНИЕ</a:t>
            </a:r>
          </a:p>
          <a:p>
            <a:pPr algn="ctr"/>
            <a:r>
              <a:rPr lang="ru-RU" b="1" dirty="0"/>
              <a:t>(ДОПОЛНИТЕЛЬНЫЕ ЭЛЕМЕНТЫ)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2278CE-AE72-438E-AA5C-AF5818DA9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467" y="1623040"/>
            <a:ext cx="7726533" cy="524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215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474" y="1519710"/>
            <a:ext cx="4856085" cy="426246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Для сохранения получившейся 3</a:t>
            </a:r>
            <a:r>
              <a:rPr lang="en-US" sz="3200" dirty="0">
                <a:solidFill>
                  <a:srgbClr val="585858"/>
                </a:solidFill>
              </a:rPr>
              <a:t>D</a:t>
            </a:r>
            <a:r>
              <a:rPr lang="ru-RU" sz="3200" dirty="0">
                <a:solidFill>
                  <a:srgbClr val="585858"/>
                </a:solidFill>
              </a:rPr>
              <a:t>-модели, нажимаем на кнопку «Экспорт» и выбираем расширение </a:t>
            </a:r>
            <a:r>
              <a:rPr lang="en-US" sz="3200" dirty="0">
                <a:solidFill>
                  <a:srgbClr val="585858"/>
                </a:solidFill>
              </a:rPr>
              <a:t>STL.</a:t>
            </a:r>
          </a:p>
          <a:p>
            <a:endParaRPr lang="en-US" sz="3200" dirty="0">
              <a:solidFill>
                <a:srgbClr val="585858"/>
              </a:solidFill>
            </a:endParaRPr>
          </a:p>
          <a:p>
            <a:r>
              <a:rPr lang="ru-RU" sz="3200" dirty="0">
                <a:solidFill>
                  <a:srgbClr val="585858"/>
                </a:solidFill>
              </a:rPr>
              <a:t>Теперь можно печатать получившуюся модель на 3</a:t>
            </a:r>
            <a:r>
              <a:rPr lang="en-US" sz="3200" dirty="0">
                <a:solidFill>
                  <a:srgbClr val="585858"/>
                </a:solidFill>
              </a:rPr>
              <a:t>D</a:t>
            </a:r>
            <a:r>
              <a:rPr lang="ru-RU" sz="3200" dirty="0">
                <a:solidFill>
                  <a:srgbClr val="585858"/>
                </a:solidFill>
              </a:rPr>
              <a:t>-принтере.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0" y="267728"/>
            <a:ext cx="12192000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СОХРАНЕНИЕ 3</a:t>
            </a:r>
            <a:r>
              <a:rPr lang="en-US" b="1" dirty="0"/>
              <a:t>D-</a:t>
            </a:r>
            <a:r>
              <a:rPr lang="ru-RU" b="1" dirty="0"/>
              <a:t>МОДЕЛИ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D9FB3E9-0FD5-4921-9D5D-2FAF69E97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3750" y="1097552"/>
            <a:ext cx="6368250" cy="122130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2445EEA-4523-4680-B860-4F4E4292D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750" y="2566354"/>
            <a:ext cx="6368249" cy="429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084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F40C70E-6FFE-45A6-8EF2-D6FA2ADC7B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3546" y="2903204"/>
            <a:ext cx="10324908" cy="1051593"/>
          </a:xfrm>
        </p:spPr>
        <p:txBody>
          <a:bodyPr/>
          <a:lstStyle/>
          <a:p>
            <a:pPr algn="ctr"/>
            <a:r>
              <a:rPr lang="ru-RU" sz="6600" b="1" dirty="0"/>
              <a:t>ЧТО ВЫ СЕГОДНЯ УЗНАЛИ?</a:t>
            </a:r>
          </a:p>
        </p:txBody>
      </p:sp>
    </p:spTree>
    <p:extLst>
      <p:ext uri="{BB962C8B-B14F-4D97-AF65-F5344CB8AC3E}">
        <p14:creationId xmlns:p14="http://schemas.microsoft.com/office/powerpoint/2010/main" val="1156313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720341"/>
            <a:ext cx="3573127" cy="1417319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Удалите кота.</a:t>
            </a:r>
            <a:br>
              <a:rPr lang="ru-RU" sz="3200" dirty="0">
                <a:solidFill>
                  <a:srgbClr val="585858"/>
                </a:solidFill>
              </a:rPr>
            </a:br>
            <a:r>
              <a:rPr lang="ru-RU" sz="3200" dirty="0">
                <a:solidFill>
                  <a:srgbClr val="585858"/>
                </a:solidFill>
              </a:rPr>
              <a:t>Для этого нажмите на корзину.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6AD0157-9944-4989-A4E3-CC8AC4207E3B}"/>
              </a:ext>
            </a:extLst>
          </p:cNvPr>
          <p:cNvSpPr txBox="1">
            <a:spLocks/>
          </p:cNvSpPr>
          <p:nvPr/>
        </p:nvSpPr>
        <p:spPr>
          <a:xfrm>
            <a:off x="4103846" y="267728"/>
            <a:ext cx="3984308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/>
              <a:t>ПОДГОТОВКА</a:t>
            </a:r>
            <a:endParaRPr lang="ru-RU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2597755-2D69-4567-99D0-0CAA47EED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3357" y="1527600"/>
            <a:ext cx="6758643" cy="428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2692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F40C70E-6FFE-45A6-8EF2-D6FA2ADC7B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3546" y="2903204"/>
            <a:ext cx="10324908" cy="1051593"/>
          </a:xfrm>
        </p:spPr>
        <p:txBody>
          <a:bodyPr/>
          <a:lstStyle/>
          <a:p>
            <a:pPr algn="ctr"/>
            <a:r>
              <a:rPr lang="ru-RU" sz="6600" b="1" dirty="0"/>
              <a:t>СПААСИБО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63448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370560"/>
            <a:ext cx="4321472" cy="181082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Нажмите на кнопку «Нарисовать, чтобы создать нового спрайта (персонажа). 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008BBC-AB3F-4830-9699-B24C37375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3846" y="267728"/>
            <a:ext cx="3984308" cy="829824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ПОДГОТОВКА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02A6A2-A5FE-47C6-99BA-F0941ECDF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809" y="1719160"/>
            <a:ext cx="6411191" cy="410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191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3D0FB9-10AB-48DA-8038-A72971672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766" y="241603"/>
            <a:ext cx="9518468" cy="829824"/>
          </a:xfrm>
        </p:spPr>
        <p:txBody>
          <a:bodyPr>
            <a:noAutofit/>
          </a:bodyPr>
          <a:lstStyle/>
          <a:p>
            <a:pPr algn="ctr"/>
            <a:r>
              <a:rPr lang="ru-RU" b="1" dirty="0"/>
              <a:t>РИСУЕМ ОДИН ЛУЧИК СНЕЖИНКИ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9E4ECEC9-9526-4753-ABF0-BF266F448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5" y="1550126"/>
            <a:ext cx="4435276" cy="506627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Сейчас мы нарисуем один луч снежинки, а потом с помощью программы повторим его много раз.</a:t>
            </a:r>
          </a:p>
          <a:p>
            <a:endParaRPr lang="ru-RU" sz="3200" dirty="0">
              <a:solidFill>
                <a:srgbClr val="585858"/>
              </a:solidFill>
            </a:endParaRPr>
          </a:p>
          <a:p>
            <a:r>
              <a:rPr lang="ru-RU" sz="3200" dirty="0">
                <a:solidFill>
                  <a:srgbClr val="585858"/>
                </a:solidFill>
              </a:rPr>
              <a:t>Выберите инструмент «Линия», затем цвет и толщину контура. Это основа нашего лучика.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4F56BA-C6C3-4919-841F-8E7F9DA4C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838" y="1303458"/>
            <a:ext cx="6938162" cy="491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1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947" y="1471748"/>
            <a:ext cx="4504944" cy="457859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Включите свою фантазию и украсьте лучик.</a:t>
            </a:r>
          </a:p>
          <a:p>
            <a:endParaRPr lang="ru-RU" sz="3200" dirty="0">
              <a:solidFill>
                <a:srgbClr val="585858"/>
              </a:solidFill>
            </a:endParaRPr>
          </a:p>
          <a:p>
            <a:r>
              <a:rPr lang="ru-RU" sz="3200" dirty="0">
                <a:solidFill>
                  <a:srgbClr val="585858"/>
                </a:solidFill>
              </a:rPr>
              <a:t>Ошибиться здесь невозможно, из любого лучика получится красивая снежинка.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3378926" y="267728"/>
            <a:ext cx="5434149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УКРАШАЕМ ЛУЧИК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F3F9E6F-F686-49A8-8F26-3047E0E8B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4256" y="1097551"/>
            <a:ext cx="6767744" cy="505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469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948" y="1471748"/>
            <a:ext cx="3619968" cy="4209961"/>
          </a:xfrm>
        </p:spPr>
        <p:txBody>
          <a:bodyPr>
            <a:normAutofit lnSpcReduction="10000"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При помощи инструмента «Выбрать» выделите все элементы луча и установите его на холсте таким образом, чтобы центр был в нижней части рисунка.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2891246" y="267728"/>
            <a:ext cx="6409509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ПОСЛЕДНИЕ ШТРИХИ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8050A4D-B71E-43AE-A65F-E0A336368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203" y="1471748"/>
            <a:ext cx="7752797" cy="436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62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946" y="2477484"/>
            <a:ext cx="3531192" cy="199686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Переходим в раздел «Код», чтобы начать программировать.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3100252" y="267728"/>
            <a:ext cx="5991497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ПРОГРАММИРУЕМ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00DB5B-989A-496E-973B-E14D1F9D3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64" y="1412171"/>
            <a:ext cx="6899936" cy="441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29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299C78-AC72-4385-AD58-21CF5F0E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598" y="2329432"/>
            <a:ext cx="4758431" cy="2199136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585858"/>
                </a:solidFill>
              </a:rPr>
              <a:t>Если ваш лучик снежинки не помещается на экране, то уменьшите его размер при помощи данных блоков.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9634A03-ADD0-4E63-AF18-45992E057602}"/>
              </a:ext>
            </a:extLst>
          </p:cNvPr>
          <p:cNvSpPr txBox="1">
            <a:spLocks/>
          </p:cNvSpPr>
          <p:nvPr/>
        </p:nvSpPr>
        <p:spPr>
          <a:xfrm>
            <a:off x="3100252" y="267728"/>
            <a:ext cx="5991497" cy="82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ПРОГРАММИРУЕМ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C9D30E-D369-4621-8C35-DC2E2DEE1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724" y="1620636"/>
            <a:ext cx="6874276" cy="421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461783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648</TotalTime>
  <Words>558</Words>
  <Application>Microsoft Office PowerPoint</Application>
  <PresentationFormat>Широкоэкранный</PresentationFormat>
  <Paragraphs>87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Arial</vt:lpstr>
      <vt:lpstr>Calibri Light</vt:lpstr>
      <vt:lpstr>Метрополия</vt:lpstr>
      <vt:lpstr>мастер-класс «создание елочной игрушки при помощи программирования на языке Scratch и 3D-моделирования в программе TinkerCad»</vt:lpstr>
      <vt:lpstr>ПОДГОТОВКА</vt:lpstr>
      <vt:lpstr>Презентация PowerPoint</vt:lpstr>
      <vt:lpstr>ПОДГОТОВКА</vt:lpstr>
      <vt:lpstr>РИСУЕМ ОДИН ЛУЧИК СНЕЖИНКИ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ЭКСПЕРЕМЕНТЫ СО СНЕЖИНКОЙ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ВЫ СЕГОДНЯ УЗНАЛИ?</vt:lpstr>
      <vt:lpstr>СПААСИБО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Новогодний мастер-класс по созданию ёлочной 3D-игрушки при помощи программирования на языке «Scratch» и моделирования в программе «TinkerCad»</dc:title>
  <dc:creator>Student</dc:creator>
  <cp:lastModifiedBy>user</cp:lastModifiedBy>
  <cp:revision>56</cp:revision>
  <dcterms:created xsi:type="dcterms:W3CDTF">2022-03-23T11:40:25Z</dcterms:created>
  <dcterms:modified xsi:type="dcterms:W3CDTF">2025-02-10T09:31:00Z</dcterms:modified>
</cp:coreProperties>
</file>